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 (MS)" panose="020B0604020202020204" charset="0"/>
      <p:regular r:id="rId10"/>
    </p:embeddedFont>
    <p:embeddedFont>
      <p:font typeface="Calibri (MS) Bold" panose="020B0604020202020204" charset="0"/>
      <p:regular r:id="rId11"/>
    </p:embeddedFont>
    <p:embeddedFont>
      <p:font typeface="Times New Roman Bold" panose="02020803070505020304" pitchFamily="18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2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93924">
            <a:off x="6771190" y="-4582532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01612" y="217050"/>
            <a:ext cx="2032060" cy="2032060"/>
          </a:xfrm>
          <a:custGeom>
            <a:avLst/>
            <a:gdLst/>
            <a:ahLst/>
            <a:cxnLst/>
            <a:rect l="l" t="t" r="r" b="b"/>
            <a:pathLst>
              <a:path w="2032060" h="2032060">
                <a:moveTo>
                  <a:pt x="0" y="0"/>
                </a:moveTo>
                <a:lnTo>
                  <a:pt x="2032060" y="0"/>
                </a:lnTo>
                <a:lnTo>
                  <a:pt x="2032060" y="2032060"/>
                </a:lnTo>
                <a:lnTo>
                  <a:pt x="0" y="20320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042575" y="3500765"/>
            <a:ext cx="8018336" cy="3571804"/>
          </a:xfrm>
          <a:custGeom>
            <a:avLst/>
            <a:gdLst/>
            <a:ahLst/>
            <a:cxnLst/>
            <a:rect l="l" t="t" r="r" b="b"/>
            <a:pathLst>
              <a:path w="8018336" h="3571804">
                <a:moveTo>
                  <a:pt x="0" y="0"/>
                </a:moveTo>
                <a:lnTo>
                  <a:pt x="8018337" y="0"/>
                </a:lnTo>
                <a:lnTo>
                  <a:pt x="8018337" y="3571804"/>
                </a:lnTo>
                <a:lnTo>
                  <a:pt x="0" y="35718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01612" y="3623853"/>
            <a:ext cx="11544300" cy="30392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852"/>
              </a:lnSpc>
            </a:pPr>
            <a:r>
              <a:rPr lang="en-US" sz="6600" b="1" dirty="0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UNDERSTANDING</a:t>
            </a:r>
          </a:p>
          <a:p>
            <a:pPr algn="l">
              <a:lnSpc>
                <a:spcPts val="7852"/>
              </a:lnSpc>
            </a:pPr>
            <a:r>
              <a:rPr lang="en-US" sz="6600" b="1" dirty="0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CAREER ASPIRATIONS </a:t>
            </a:r>
          </a:p>
          <a:p>
            <a:pPr algn="l">
              <a:lnSpc>
                <a:spcPts val="7852"/>
              </a:lnSpc>
            </a:pPr>
            <a:r>
              <a:rPr lang="en-US" sz="6600" b="1" dirty="0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OF GEN Z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400" y="6977318"/>
            <a:ext cx="5181932" cy="411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 dirty="0">
                <a:solidFill>
                  <a:srgbClr val="2E2E2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By: Shruti Rout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19175"/>
            <a:ext cx="1223023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 dirty="0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TABLE OF CONTENT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31770" y="3721100"/>
            <a:ext cx="5220234" cy="3808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01857" lvl="1" indent="-350929" algn="l">
              <a:lnSpc>
                <a:spcPts val="6014"/>
              </a:lnSpc>
              <a:buFont typeface="Arial"/>
              <a:buChar char="•"/>
            </a:pPr>
            <a:r>
              <a:rPr lang="en-US" sz="3250" dirty="0">
                <a:solidFill>
                  <a:srgbClr val="2E2E2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</a:p>
          <a:p>
            <a:pPr marL="701857" lvl="1" indent="-350929" algn="l">
              <a:lnSpc>
                <a:spcPts val="6014"/>
              </a:lnSpc>
              <a:buFont typeface="Arial"/>
              <a:buChar char="•"/>
            </a:pPr>
            <a:r>
              <a:rPr lang="en-US" sz="3250" dirty="0">
                <a:solidFill>
                  <a:srgbClr val="2E2E2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</a:p>
          <a:p>
            <a:pPr marL="701857" lvl="1" indent="-350929" algn="l">
              <a:lnSpc>
                <a:spcPts val="6014"/>
              </a:lnSpc>
              <a:buFont typeface="Arial"/>
              <a:buChar char="•"/>
            </a:pPr>
            <a:r>
              <a:rPr lang="en-US" sz="3250" dirty="0">
                <a:solidFill>
                  <a:srgbClr val="2E2E2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“Wow” Insights</a:t>
            </a:r>
          </a:p>
          <a:p>
            <a:pPr marL="701857" lvl="1" indent="-350929" algn="l">
              <a:lnSpc>
                <a:spcPts val="6014"/>
              </a:lnSpc>
              <a:buFont typeface="Arial"/>
              <a:buChar char="•"/>
            </a:pPr>
            <a:r>
              <a:rPr lang="en-US" sz="3250" dirty="0">
                <a:solidFill>
                  <a:srgbClr val="2E2E2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Recommendations</a:t>
            </a:r>
          </a:p>
          <a:p>
            <a:pPr marL="701857" lvl="1" indent="-350929" algn="l">
              <a:lnSpc>
                <a:spcPts val="6014"/>
              </a:lnSpc>
              <a:buFont typeface="Arial"/>
              <a:buChar char="•"/>
            </a:pPr>
            <a:r>
              <a:rPr lang="en-US" sz="3250" dirty="0">
                <a:solidFill>
                  <a:srgbClr val="2E2E2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Takeaways</a:t>
            </a:r>
          </a:p>
        </p:txBody>
      </p:sp>
      <p:sp>
        <p:nvSpPr>
          <p:cNvPr id="4" name="Freeform 4"/>
          <p:cNvSpPr/>
          <p:nvPr/>
        </p:nvSpPr>
        <p:spPr>
          <a:xfrm rot="-1625759">
            <a:off x="10837013" y="-4312634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1208" y="701251"/>
            <a:ext cx="10047184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INTRODUCTION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61208" y="2114545"/>
            <a:ext cx="17324859" cy="782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95"/>
              </a:lnSpc>
            </a:pPr>
            <a:r>
              <a:rPr lang="en-US" sz="2559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Born between 1995 and 2012, Gen Z has different career aspirations than previous generations. As this generation enters the workforce, we witness the emergence of a dynamic environment fueled by diverse skill sets, unique perspectives, and rapid technological advancements. The scope includes analyzing trends and patterns among Gen Z respondents based on various factors.</a:t>
            </a:r>
          </a:p>
          <a:p>
            <a:pPr algn="l">
              <a:lnSpc>
                <a:spcPts val="4095"/>
              </a:lnSpc>
            </a:pPr>
            <a:endParaRPr lang="en-US" sz="2559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4479"/>
              </a:lnSpc>
            </a:pPr>
            <a:r>
              <a:rPr lang="en-US" sz="2799" b="1">
                <a:solidFill>
                  <a:srgbClr val="2E2E2E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Problem Statement:</a:t>
            </a:r>
          </a:p>
          <a:p>
            <a:pPr algn="l">
              <a:lnSpc>
                <a:spcPts val="4095"/>
              </a:lnSpc>
            </a:pPr>
            <a:r>
              <a:rPr lang="en-US" sz="2559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There is a significant gap between Gen Z's career aspirations and the current labor market opportunities. Gen Z desires a work environment that aligns with their goals. They want flexibility, growth, work-life balance, and overall job satisfaction. When these needs are unmet, they have no hesitation in switching to a different company. As a result, employers struggle to attract and retain Gen Z employees and are now working to adapt their organizational structures to meet the expectations of this new generation.</a:t>
            </a:r>
          </a:p>
          <a:p>
            <a:pPr algn="l">
              <a:lnSpc>
                <a:spcPts val="4095"/>
              </a:lnSpc>
            </a:pPr>
            <a:endParaRPr lang="en-US" sz="2559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algn="l">
              <a:lnSpc>
                <a:spcPts val="4479"/>
              </a:lnSpc>
            </a:pPr>
            <a:r>
              <a:rPr lang="en-US" sz="2799" b="1">
                <a:solidFill>
                  <a:srgbClr val="2E2E2E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Objective:</a:t>
            </a:r>
          </a:p>
          <a:p>
            <a:pPr algn="l">
              <a:lnSpc>
                <a:spcPts val="4095"/>
              </a:lnSpc>
            </a:pPr>
            <a:r>
              <a:rPr lang="en-US" sz="2559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The aim of this project is to understand the career aspirations of Gen Z by analyzing the various factors that influence their career choices. The insights generated will help businesses and stakeholders align their strategies to meet the expectations of Gen Z more effectively.</a:t>
            </a:r>
          </a:p>
        </p:txBody>
      </p:sp>
      <p:sp>
        <p:nvSpPr>
          <p:cNvPr id="4" name="Freeform 4"/>
          <p:cNvSpPr/>
          <p:nvPr/>
        </p:nvSpPr>
        <p:spPr>
          <a:xfrm rot="-1625759">
            <a:off x="10560066" y="-4814891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81571" y="2629827"/>
            <a:ext cx="12701029" cy="6792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The top five influences on Gen Z’s career aspirations are parents (34%), world leaders (22%), influencers (17%), acquaintances (14%), and social media (12%).</a:t>
            </a:r>
          </a:p>
          <a:p>
            <a:pPr algn="l">
              <a:lnSpc>
                <a:spcPts val="1128"/>
              </a:lnSpc>
            </a:pPr>
            <a:endParaRPr lang="en-US" sz="2560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68% of respondents are interested in pursuing higher education abroad, with 22% requiring external funding or sponsorship to do so.</a:t>
            </a:r>
          </a:p>
          <a:p>
            <a:pPr algn="l">
              <a:lnSpc>
                <a:spcPts val="1128"/>
              </a:lnSpc>
            </a:pPr>
            <a:endParaRPr lang="en-US" sz="2560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82% of respondents are unwilling to work under an unprofessional manager, indicating a strong preference for leadership quality.</a:t>
            </a:r>
          </a:p>
          <a:p>
            <a:pPr algn="l">
              <a:lnSpc>
                <a:spcPts val="1128"/>
              </a:lnSpc>
            </a:pPr>
            <a:endParaRPr lang="en-US" sz="2560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Only 37% of respondents are willing to remain with the same company for three or more years, suggesting a tendency toward shorter job commitments.</a:t>
            </a:r>
          </a:p>
          <a:p>
            <a:pPr algn="l">
              <a:lnSpc>
                <a:spcPts val="1128"/>
              </a:lnSpc>
            </a:pPr>
            <a:endParaRPr lang="en-US" sz="2560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In terms of work arrangements, only 20% prefer working from the office, while 48% and 33% prefer hybrid and remote work setups, respectively.</a:t>
            </a:r>
          </a:p>
          <a:p>
            <a:pPr algn="l">
              <a:lnSpc>
                <a:spcPts val="1128"/>
              </a:lnSpc>
            </a:pPr>
            <a:endParaRPr lang="en-US" sz="2560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Most respondents prefer to work for 6–8 hours per day.</a:t>
            </a:r>
          </a:p>
          <a:p>
            <a:pPr algn="l">
              <a:lnSpc>
                <a:spcPts val="1128"/>
              </a:lnSpc>
            </a:pPr>
            <a:endParaRPr lang="en-US" sz="2560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4" lvl="1" indent="-276352" algn="l">
              <a:lnSpc>
                <a:spcPts val="3609"/>
              </a:lnSpc>
              <a:buFont typeface="Arial"/>
              <a:buChar char="•"/>
            </a:pPr>
            <a:r>
              <a:rPr lang="en-US" sz="256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In India, most Gen Z respondents expect a starting monthly salary of ₹31,000 to ₹40,000, with aspirations for ₹50,000+ after three years, and ₹150,000+ after five years.</a:t>
            </a:r>
          </a:p>
        </p:txBody>
      </p:sp>
      <p:sp>
        <p:nvSpPr>
          <p:cNvPr id="3" name="Freeform 3"/>
          <p:cNvSpPr/>
          <p:nvPr/>
        </p:nvSpPr>
        <p:spPr>
          <a:xfrm rot="-1625759">
            <a:off x="10572005" y="-4814891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661208" y="701251"/>
            <a:ext cx="10047184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KEY FINDINGS</a:t>
            </a:r>
          </a:p>
        </p:txBody>
      </p:sp>
      <p:sp>
        <p:nvSpPr>
          <p:cNvPr id="5" name="Freeform 5"/>
          <p:cNvSpPr/>
          <p:nvPr/>
        </p:nvSpPr>
        <p:spPr>
          <a:xfrm>
            <a:off x="13335000" y="3968877"/>
            <a:ext cx="4570160" cy="4114800"/>
          </a:xfrm>
          <a:custGeom>
            <a:avLst/>
            <a:gdLst/>
            <a:ahLst/>
            <a:cxnLst/>
            <a:rect l="l" t="t" r="r" b="b"/>
            <a:pathLst>
              <a:path w="4570160" h="4114800">
                <a:moveTo>
                  <a:pt x="0" y="0"/>
                </a:moveTo>
                <a:lnTo>
                  <a:pt x="4570161" y="0"/>
                </a:lnTo>
                <a:lnTo>
                  <a:pt x="457016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0241" y="3005081"/>
            <a:ext cx="17626792" cy="5475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3685" lvl="1" indent="-306843" algn="l">
              <a:lnSpc>
                <a:spcPts val="4547"/>
              </a:lnSpc>
              <a:spcBef>
                <a:spcPct val="0"/>
              </a:spcBef>
              <a:buFont typeface="Arial"/>
              <a:buChar char="•"/>
            </a:pPr>
            <a:r>
              <a:rPr lang="en-US" sz="2842" u="none" strike="noStrike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Gen Z has a low tolerance for abusive managers; most prefer leaders who communicate expectations, set clear goals, and assist in achieving them.</a:t>
            </a:r>
          </a:p>
          <a:p>
            <a:pPr algn="l">
              <a:lnSpc>
                <a:spcPts val="1359"/>
              </a:lnSpc>
              <a:spcBef>
                <a:spcPct val="0"/>
              </a:spcBef>
            </a:pPr>
            <a:endParaRPr lang="en-US" sz="2842" u="none" strike="noStrike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3685" lvl="1" indent="-306843" algn="l">
              <a:lnSpc>
                <a:spcPts val="4547"/>
              </a:lnSpc>
              <a:spcBef>
                <a:spcPct val="0"/>
              </a:spcBef>
              <a:buFont typeface="Arial"/>
              <a:buChar char="•"/>
            </a:pPr>
            <a:r>
              <a:rPr lang="en-US" sz="2842" u="none" strike="noStrike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Common challenges they face include unclear job roles, office politics, unsupportive managers, the need for frequent upskilling, highly stressful work environments, and a lack of transparency among peers and superiors.</a:t>
            </a:r>
          </a:p>
          <a:p>
            <a:pPr algn="l">
              <a:lnSpc>
                <a:spcPts val="1359"/>
              </a:lnSpc>
              <a:spcBef>
                <a:spcPct val="0"/>
              </a:spcBef>
            </a:pPr>
            <a:endParaRPr lang="en-US" sz="2842" u="none" strike="noStrike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3685" lvl="1" indent="-306843" algn="l">
              <a:lnSpc>
                <a:spcPts val="4547"/>
              </a:lnSpc>
              <a:spcBef>
                <a:spcPct val="0"/>
              </a:spcBef>
              <a:buFont typeface="Arial"/>
              <a:buChar char="•"/>
            </a:pPr>
            <a:r>
              <a:rPr lang="en-US" sz="2842" u="none" strike="noStrike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Gen Z is more inclined to seek career opportunities that challenge them, foster learning, and offer rewards.</a:t>
            </a:r>
          </a:p>
          <a:p>
            <a:pPr algn="l">
              <a:lnSpc>
                <a:spcPts val="1359"/>
              </a:lnSpc>
              <a:spcBef>
                <a:spcPct val="0"/>
              </a:spcBef>
            </a:pPr>
            <a:endParaRPr lang="en-US" sz="2842" u="none" strike="noStrike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3685" lvl="1" indent="-306843" algn="l">
              <a:lnSpc>
                <a:spcPts val="4547"/>
              </a:lnSpc>
              <a:buFont typeface="Arial"/>
              <a:buChar char="•"/>
            </a:pPr>
            <a:r>
              <a:rPr lang="en-US" sz="2842" u="none" strike="noStrike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Family and influential figures play a more significant role in career decisions than peers do.</a:t>
            </a:r>
          </a:p>
          <a:p>
            <a:pPr algn="l">
              <a:lnSpc>
                <a:spcPts val="1359"/>
              </a:lnSpc>
              <a:spcBef>
                <a:spcPct val="0"/>
              </a:spcBef>
            </a:pPr>
            <a:endParaRPr lang="en-US" sz="2842" u="none" strike="noStrike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3685" lvl="1" indent="-306843" algn="l">
              <a:lnSpc>
                <a:spcPts val="4547"/>
              </a:lnSpc>
              <a:spcBef>
                <a:spcPct val="0"/>
              </a:spcBef>
              <a:buFont typeface="Arial"/>
              <a:buChar char="•"/>
            </a:pPr>
            <a:r>
              <a:rPr lang="en-US" sz="2842" u="none" strike="noStrike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There is a strong preference for maintaining a healthy work-life balance.  </a:t>
            </a:r>
          </a:p>
          <a:p>
            <a:pPr algn="l">
              <a:lnSpc>
                <a:spcPts val="1359"/>
              </a:lnSpc>
              <a:spcBef>
                <a:spcPct val="0"/>
              </a:spcBef>
            </a:pPr>
            <a:endParaRPr lang="en-US" sz="2842" u="none" strike="noStrike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3685" lvl="1" indent="-306843" algn="l">
              <a:lnSpc>
                <a:spcPts val="4547"/>
              </a:lnSpc>
              <a:spcBef>
                <a:spcPct val="0"/>
              </a:spcBef>
              <a:buFont typeface="Arial"/>
              <a:buChar char="•"/>
            </a:pPr>
            <a:r>
              <a:rPr lang="en-US" sz="2842" u="none" strike="noStrike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For Gen Z employees, flexibility holds equal importance to salary. </a:t>
            </a:r>
          </a:p>
        </p:txBody>
      </p:sp>
      <p:sp>
        <p:nvSpPr>
          <p:cNvPr id="3" name="Freeform 3"/>
          <p:cNvSpPr/>
          <p:nvPr/>
        </p:nvSpPr>
        <p:spPr>
          <a:xfrm rot="-1625759">
            <a:off x="10560066" y="-4814891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716001" y="6972300"/>
            <a:ext cx="4155772" cy="3314700"/>
          </a:xfrm>
          <a:custGeom>
            <a:avLst/>
            <a:gdLst/>
            <a:ahLst/>
            <a:cxnLst/>
            <a:rect l="l" t="t" r="r" b="b"/>
            <a:pathLst>
              <a:path w="3837037" h="3216134">
                <a:moveTo>
                  <a:pt x="0" y="0"/>
                </a:moveTo>
                <a:lnTo>
                  <a:pt x="3837036" y="0"/>
                </a:lnTo>
                <a:lnTo>
                  <a:pt x="3837036" y="3216134"/>
                </a:lnTo>
                <a:lnTo>
                  <a:pt x="0" y="32161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61208" y="701251"/>
            <a:ext cx="10047184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WOW INSIGHTS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1208" y="701251"/>
            <a:ext cx="1314746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RECOMMENDATIONS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57200" y="2476500"/>
            <a:ext cx="15271393" cy="5876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4844" lvl="1" indent="-307422" algn="l">
              <a:lnSpc>
                <a:spcPts val="4556"/>
              </a:lnSpc>
              <a:buFont typeface="Arial"/>
              <a:buChar char="•"/>
            </a:pPr>
            <a:r>
              <a:rPr lang="en-US" sz="2847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HR managers should align recruitment strategies with the values and priorities of Gen Z, focusing on social impact and mental health.</a:t>
            </a:r>
          </a:p>
          <a:p>
            <a:pPr algn="l">
              <a:lnSpc>
                <a:spcPts val="1423"/>
              </a:lnSpc>
            </a:pPr>
            <a:endParaRPr lang="en-US" sz="2847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4844" lvl="1" indent="-307422" algn="l">
              <a:lnSpc>
                <a:spcPts val="4556"/>
              </a:lnSpc>
              <a:buFont typeface="Arial"/>
              <a:buChar char="•"/>
            </a:pPr>
            <a:r>
              <a:rPr lang="en-US" sz="2847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Educational institutions should align their coursework with industry demands and the career aspirations of Gen Z to ensure that graduates are job-ready.</a:t>
            </a:r>
          </a:p>
          <a:p>
            <a:pPr algn="l">
              <a:lnSpc>
                <a:spcPts val="1423"/>
              </a:lnSpc>
            </a:pPr>
            <a:endParaRPr lang="en-US" sz="2847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4844" lvl="1" indent="-307422" algn="l">
              <a:lnSpc>
                <a:spcPts val="4556"/>
              </a:lnSpc>
              <a:buFont typeface="Arial"/>
              <a:buChar char="•"/>
            </a:pPr>
            <a:r>
              <a:rPr lang="en-US" sz="2847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Companies should place a stronger emphasis on providing career development opportunities and flexible work arrangements.</a:t>
            </a:r>
          </a:p>
          <a:p>
            <a:pPr algn="l">
              <a:lnSpc>
                <a:spcPts val="1280"/>
              </a:lnSpc>
            </a:pPr>
            <a:endParaRPr lang="en-US" sz="2847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4844" lvl="1" indent="-307422" algn="l">
              <a:lnSpc>
                <a:spcPts val="4556"/>
              </a:lnSpc>
              <a:buFont typeface="Arial"/>
              <a:buChar char="•"/>
            </a:pPr>
            <a:r>
              <a:rPr lang="en-US" sz="2847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Gen Z should actively work on their skills to meet the evolving demands of the job market.</a:t>
            </a:r>
          </a:p>
          <a:p>
            <a:pPr algn="l">
              <a:lnSpc>
                <a:spcPts val="1280"/>
              </a:lnSpc>
            </a:pPr>
            <a:endParaRPr lang="en-US" sz="2847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614844" lvl="1" indent="-307422" algn="l">
              <a:lnSpc>
                <a:spcPts val="4556"/>
              </a:lnSpc>
              <a:buFont typeface="Arial"/>
              <a:buChar char="•"/>
            </a:pPr>
            <a:r>
              <a:rPr lang="en-US" sz="2847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Counselors should tailor their guidance and resources to effectively steer this generation toward the right career paths.</a:t>
            </a:r>
          </a:p>
        </p:txBody>
      </p:sp>
      <p:sp>
        <p:nvSpPr>
          <p:cNvPr id="4" name="Freeform 4"/>
          <p:cNvSpPr/>
          <p:nvPr/>
        </p:nvSpPr>
        <p:spPr>
          <a:xfrm rot="-1625759">
            <a:off x="10560066" y="-4814891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401800" y="7277101"/>
            <a:ext cx="3886200" cy="3009900"/>
          </a:xfrm>
          <a:custGeom>
            <a:avLst/>
            <a:gdLst/>
            <a:ahLst/>
            <a:cxnLst/>
            <a:rect l="l" t="t" r="r" b="b"/>
            <a:pathLst>
              <a:path w="3065392" h="2775573">
                <a:moveTo>
                  <a:pt x="0" y="0"/>
                </a:moveTo>
                <a:lnTo>
                  <a:pt x="3065392" y="0"/>
                </a:lnTo>
                <a:lnTo>
                  <a:pt x="3065392" y="2775573"/>
                </a:lnTo>
                <a:lnTo>
                  <a:pt x="0" y="27755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1208" y="701251"/>
            <a:ext cx="1314746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 dirty="0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TAKEAWAYS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5565" y="2857500"/>
            <a:ext cx="17057597" cy="49086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52703" lvl="1" indent="-276352" algn="l">
              <a:lnSpc>
                <a:spcPts val="4095"/>
              </a:lnSpc>
              <a:buFont typeface="Arial"/>
              <a:buChar char="•"/>
            </a:pPr>
            <a:r>
              <a:rPr lang="en-US" sz="2559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Problem statement documentation using the 5W1H Framework ensured a structured approach to the project.</a:t>
            </a:r>
          </a:p>
          <a:p>
            <a:pPr algn="l">
              <a:lnSpc>
                <a:spcPts val="2559"/>
              </a:lnSpc>
            </a:pPr>
            <a:endParaRPr lang="en-US" sz="2559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3" lvl="1" indent="-276352" algn="l">
              <a:lnSpc>
                <a:spcPts val="4095"/>
              </a:lnSpc>
              <a:buFont typeface="Arial"/>
              <a:buChar char="•"/>
            </a:pPr>
            <a:r>
              <a:rPr lang="en-US" sz="2559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Data Cleaning in Excel, including handling missing values and maintaining data consistency resulted in a well-prepared dataset for accurate analysis.</a:t>
            </a:r>
          </a:p>
          <a:p>
            <a:pPr algn="l">
              <a:lnSpc>
                <a:spcPts val="2559"/>
              </a:lnSpc>
            </a:pPr>
            <a:endParaRPr lang="en-US" sz="2559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3" lvl="1" indent="-276352" algn="l">
              <a:lnSpc>
                <a:spcPts val="4095"/>
              </a:lnSpc>
              <a:buFont typeface="Arial"/>
              <a:buChar char="•"/>
            </a:pPr>
            <a:r>
              <a:rPr lang="en-US" sz="2559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Utilizing Pivot Tables, Charts, Filters, and Slicers.</a:t>
            </a:r>
          </a:p>
          <a:p>
            <a:pPr algn="l">
              <a:lnSpc>
                <a:spcPts val="2559"/>
              </a:lnSpc>
            </a:pPr>
            <a:endParaRPr lang="en-US" sz="2559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3" lvl="1" indent="-276352" algn="l">
              <a:lnSpc>
                <a:spcPts val="4095"/>
              </a:lnSpc>
              <a:buFont typeface="Arial"/>
              <a:buChar char="•"/>
            </a:pPr>
            <a:r>
              <a:rPr lang="en-US" sz="2559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Dashboard Creation for visualization of data.</a:t>
            </a:r>
          </a:p>
          <a:p>
            <a:pPr algn="l">
              <a:lnSpc>
                <a:spcPts val="2559"/>
              </a:lnSpc>
            </a:pPr>
            <a:endParaRPr lang="en-US" sz="2559" dirty="0">
              <a:solidFill>
                <a:srgbClr val="2E2E2E"/>
              </a:solidFill>
              <a:latin typeface="Calibri (MS)"/>
              <a:ea typeface="Calibri (MS)"/>
              <a:cs typeface="Calibri (MS)"/>
              <a:sym typeface="Calibri (MS)"/>
            </a:endParaRPr>
          </a:p>
          <a:p>
            <a:pPr marL="552703" lvl="1" indent="-276352" algn="l">
              <a:lnSpc>
                <a:spcPts val="4095"/>
              </a:lnSpc>
              <a:buFont typeface="Arial"/>
              <a:buChar char="•"/>
            </a:pPr>
            <a:r>
              <a:rPr lang="en-US" sz="2559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Importing large dataset into MySQL and executing queries to extract relevant information enhanced my ability to answer specific business questions and make data-driven decisions.</a:t>
            </a:r>
          </a:p>
        </p:txBody>
      </p:sp>
      <p:sp>
        <p:nvSpPr>
          <p:cNvPr id="4" name="Freeform 4"/>
          <p:cNvSpPr/>
          <p:nvPr/>
        </p:nvSpPr>
        <p:spPr>
          <a:xfrm rot="-1625759">
            <a:off x="10560066" y="-4814891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6" name="Graphic 5" descr="Professor">
            <a:extLst>
              <a:ext uri="{FF2B5EF4-FFF2-40B4-BE49-F238E27FC236}">
                <a16:creationId xmlns:a16="http://schemas.microsoft.com/office/drawing/2014/main" id="{6CEE82C1-F5B8-CB1E-50D0-B98E1B473C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228600" y="7851607"/>
            <a:ext cx="2286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28885" y="3993998"/>
            <a:ext cx="1223023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00"/>
              </a:lnSpc>
            </a:pPr>
            <a:r>
              <a:rPr lang="en-US" sz="9000" b="1">
                <a:solidFill>
                  <a:srgbClr val="393F4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533883" y="5295900"/>
            <a:ext cx="5220234" cy="760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14"/>
              </a:lnSpc>
            </a:pPr>
            <a:r>
              <a:rPr lang="en-US" sz="3250" dirty="0">
                <a:solidFill>
                  <a:srgbClr val="2E2E2E"/>
                </a:solidFill>
                <a:latin typeface="Calibri (MS)"/>
                <a:ea typeface="Calibri (MS)"/>
                <a:cs typeface="Calibri (MS)"/>
                <a:sym typeface="Calibri (MS)"/>
              </a:rPr>
              <a:t>Any questions?</a:t>
            </a:r>
          </a:p>
        </p:txBody>
      </p:sp>
      <p:sp>
        <p:nvSpPr>
          <p:cNvPr id="4" name="Freeform 4"/>
          <p:cNvSpPr/>
          <p:nvPr/>
        </p:nvSpPr>
        <p:spPr>
          <a:xfrm rot="-1625759">
            <a:off x="10837013" y="-4312634"/>
            <a:ext cx="9495369" cy="7717145"/>
          </a:xfrm>
          <a:custGeom>
            <a:avLst/>
            <a:gdLst/>
            <a:ahLst/>
            <a:cxnLst/>
            <a:rect l="l" t="t" r="r" b="b"/>
            <a:pathLst>
              <a:path w="9495369" h="7717145">
                <a:moveTo>
                  <a:pt x="0" y="0"/>
                </a:moveTo>
                <a:lnTo>
                  <a:pt x="9495369" y="0"/>
                </a:lnTo>
                <a:lnTo>
                  <a:pt x="9495369" y="7717145"/>
                </a:lnTo>
                <a:lnTo>
                  <a:pt x="0" y="77171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13</TotalTime>
  <Words>723</Words>
  <Application>Microsoft Office PowerPoint</Application>
  <PresentationFormat>Custom</PresentationFormat>
  <Paragraphs>66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Times New Roman</vt:lpstr>
      <vt:lpstr>Calibri (MS)</vt:lpstr>
      <vt:lpstr>Arial</vt:lpstr>
      <vt:lpstr>Calibri (MS) Bold</vt:lpstr>
      <vt:lpstr>Calibri</vt:lpstr>
      <vt:lpstr>Times New Roman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and Minimal Company Profile Presentation</dc:title>
  <dc:creator>SHRUTI</dc:creator>
  <cp:lastModifiedBy>SHRUTI ROUT</cp:lastModifiedBy>
  <cp:revision>4</cp:revision>
  <dcterms:created xsi:type="dcterms:W3CDTF">2006-08-16T00:00:00Z</dcterms:created>
  <dcterms:modified xsi:type="dcterms:W3CDTF">2024-10-09T15:43:22Z</dcterms:modified>
  <dc:identifier>DAGS-5Sj8Q0</dc:identifier>
</cp:coreProperties>
</file>

<file path=docProps/thumbnail.jpeg>
</file>